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1pPr>
    <a:lvl2pPr indent="2286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2pPr>
    <a:lvl3pPr indent="4572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3pPr>
    <a:lvl4pPr indent="6858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4pPr>
    <a:lvl5pPr indent="9144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5pPr>
    <a:lvl6pPr indent="11430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6pPr>
    <a:lvl7pPr indent="13716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7pPr>
    <a:lvl8pPr indent="16002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8pPr>
    <a:lvl9pPr indent="1828800" algn="ctr" defTabSz="584200"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8857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  <a:endParaRPr sz="40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  <a:endParaRPr sz="40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  <a:endParaRPr sz="40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  <a:endParaRPr sz="40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  <a:endParaRPr sz="34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  <a:endParaRPr sz="34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  <a:endParaRPr sz="34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  <a:endParaRPr sz="34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  <a:endParaRPr sz="40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  <a:endParaRPr sz="40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  <a:endParaRPr sz="40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  <a:endParaRPr sz="40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  <a:endParaRPr sz="4000">
              <a:solidFill>
                <a:srgbClr val="6F6A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  <a:endParaRPr sz="4000">
              <a:solidFill>
                <a:srgbClr val="6F6A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  <a:endParaRPr sz="4000">
              <a:solidFill>
                <a:srgbClr val="6F6A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  <a:endParaRPr sz="4000">
              <a:solidFill>
                <a:srgbClr val="6F6A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1pPr>
      <a:lvl2pPr indent="2286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2pPr>
      <a:lvl3pPr indent="4572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3pPr>
      <a:lvl4pPr indent="6858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4pPr>
      <a:lvl5pPr indent="9144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5pPr>
      <a:lvl6pPr indent="11430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6pPr>
      <a:lvl7pPr indent="13716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7pPr>
      <a:lvl8pPr indent="16002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8pPr>
      <a:lvl9pPr indent="1828800" algn="ctr" defTabSz="584200">
        <a:defRPr sz="7800">
          <a:solidFill>
            <a:srgbClr val="6F6A5A"/>
          </a:solidFill>
          <a:latin typeface="+mn-lt"/>
          <a:ea typeface="+mn-ea"/>
          <a:cs typeface="+mn-cs"/>
          <a:sym typeface="Copperplate"/>
        </a:defRPr>
      </a:lvl9pPr>
    </p:titleStyle>
    <p:bodyStyle>
      <a:lvl1pPr marL="419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1pPr>
      <a:lvl2pPr marL="8382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2pPr>
      <a:lvl3pPr marL="1181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3pPr>
      <a:lvl4pPr marL="1562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4pPr>
      <a:lvl5pPr marL="1943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5pPr>
      <a:lvl6pPr marL="2324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6pPr>
      <a:lvl7pPr marL="2705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7pPr>
      <a:lvl8pPr marL="3086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8pPr>
      <a:lvl9pPr marL="3467100" indent="-4191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g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g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2476500" y="914400"/>
            <a:ext cx="8051800" cy="6070600"/>
            <a:chOff x="-342900" y="-342900"/>
            <a:chExt cx="8051800" cy="6070600"/>
          </a:xfrm>
        </p:grpSpPr>
        <p:pic>
          <p:nvPicPr>
            <p:cNvPr id="33" name="IMG_0072.jpeg"/>
            <p:cNvPicPr/>
            <p:nvPr/>
          </p:nvPicPr>
          <p:blipFill>
            <a:blip r:embed="rId2">
              <a:extLst/>
            </a:blip>
            <a:srcRect l="8865" t="0" r="8865" b="0"/>
            <a:stretch>
              <a:fillRect/>
            </a:stretch>
          </p:blipFill>
          <p:spPr>
            <a:xfrm>
              <a:off x="0" y="0"/>
              <a:ext cx="7366000" cy="5372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42900" y="-342900"/>
              <a:ext cx="8051800" cy="6070600"/>
            </a:xfrm>
            <a:prstGeom prst="rect">
              <a:avLst/>
            </a:prstGeom>
            <a:effectLst/>
          </p:spPr>
        </p:pic>
      </p:grpSp>
      <p:sp>
        <p:nvSpPr>
          <p:cNvPr id="35" name="Shape 35"/>
          <p:cNvSpPr/>
          <p:nvPr>
            <p:ph type="title"/>
          </p:nvPr>
        </p:nvSpPr>
        <p:spPr>
          <a:xfrm>
            <a:off x="1028699" y="6484822"/>
            <a:ext cx="10972801" cy="1524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Bill Walterson 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</a:rPr>
              <a:t>By.jacob b.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G_0112.jpeg"/>
          <p:cNvPicPr/>
          <p:nvPr/>
        </p:nvPicPr>
        <p:blipFill>
          <a:blip r:embed="rId2">
            <a:extLst/>
          </a:blip>
          <a:srcRect l="0" t="336" r="0" b="336"/>
          <a:stretch>
            <a:fillRect/>
          </a:stretch>
        </p:blipFill>
        <p:spPr>
          <a:xfrm>
            <a:off x="1812925" y="-50800"/>
            <a:ext cx="9378772" cy="9855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G_0113.gif"/>
          <p:cNvPicPr/>
          <p:nvPr/>
        </p:nvPicPr>
        <p:blipFill>
          <a:blip r:embed="rId2">
            <a:extLst/>
          </a:blip>
          <a:srcRect l="0" t="440" r="0" b="440"/>
          <a:stretch>
            <a:fillRect/>
          </a:stretch>
        </p:blipFill>
        <p:spPr>
          <a:xfrm>
            <a:off x="2675533" y="33535"/>
            <a:ext cx="7653605" cy="9686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G_01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5373" y="60718"/>
            <a:ext cx="8933945" cy="9632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G_0115.jpeg"/>
          <p:cNvPicPr/>
          <p:nvPr/>
        </p:nvPicPr>
        <p:blipFill>
          <a:blip r:embed="rId2">
            <a:extLst/>
          </a:blip>
          <a:srcRect l="0" t="946" r="0" b="0"/>
          <a:stretch>
            <a:fillRect/>
          </a:stretch>
        </p:blipFill>
        <p:spPr>
          <a:xfrm>
            <a:off x="2714426" y="66278"/>
            <a:ext cx="7575771" cy="9620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G_0116.jpeg"/>
          <p:cNvPicPr/>
          <p:nvPr/>
        </p:nvPicPr>
        <p:blipFill>
          <a:blip r:embed="rId2">
            <a:extLst/>
          </a:blip>
          <a:srcRect l="0" t="1075" r="0" b="0"/>
          <a:stretch>
            <a:fillRect/>
          </a:stretch>
        </p:blipFill>
        <p:spPr>
          <a:xfrm>
            <a:off x="1951235" y="113903"/>
            <a:ext cx="9102413" cy="9525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G_0117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6990" y="78839"/>
            <a:ext cx="9090767" cy="9595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888" y="38067"/>
            <a:ext cx="10861022" cy="9677466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G_0130.jpeg"/>
          <p:cNvPicPr/>
          <p:nvPr/>
        </p:nvPicPr>
        <p:blipFill>
          <a:blip r:embed="rId2">
            <a:extLst/>
          </a:blip>
          <a:srcRect l="0" t="390" r="0" b="390"/>
          <a:stretch>
            <a:fillRect/>
          </a:stretch>
        </p:blipFill>
        <p:spPr>
          <a:xfrm>
            <a:off x="2309018" y="716160"/>
            <a:ext cx="8386742" cy="8321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G_0131.jpeg"/>
          <p:cNvPicPr/>
          <p:nvPr/>
        </p:nvPicPr>
        <p:blipFill>
          <a:blip r:embed="rId2">
            <a:extLst/>
          </a:blip>
          <a:srcRect l="0" t="585" r="0" b="1953"/>
          <a:stretch>
            <a:fillRect/>
          </a:stretch>
        </p:blipFill>
        <p:spPr>
          <a:xfrm>
            <a:off x="2002631" y="491331"/>
            <a:ext cx="8999389" cy="8770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G_013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038" y="2673945"/>
            <a:ext cx="13334879" cy="4405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1152834" y="920409"/>
            <a:ext cx="10699132" cy="7912781"/>
          </a:xfrm>
          <a:prstGeom prst="rect">
            <a:avLst/>
          </a:prstGeom>
        </p:spPr>
        <p:txBody>
          <a:bodyPr/>
          <a:lstStyle/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1958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Bill Watterson Was Born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1964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Watterson Moves to Ohio with his family.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1976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Watterson enrolls in Ohio's Kenyon College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1980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Watterson graduates college.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1985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Signed on with Universal press syndicate to produce Calvin and Hobbes.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more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Nov 27 1985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Battles with companies wanting to merchandise Calvin and Hobbes.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1986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Watterson earns National Cartoonists Society’s Reuben Award.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more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1995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Watterson ends Calvin and Hobbes on December 31st of 1995 after ten years of running the comic.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2004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Watterson moves to Cleveland Heights Ohio.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more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Feb 26 2014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February 26, 2014 Watterson publishes first comic since the end of Calvin and Hobbes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more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1958Apr 27 2014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Bill Watterson's Life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•◀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Apr 27 1976Apr 27 1980</a:t>
            </a:r>
            <a:endParaRPr sz="1680">
              <a:solidFill>
                <a:srgbClr val="FFFCF2"/>
              </a:solidFill>
              <a:effectLst>
                <a:outerShdw sx="100000" sy="100000" kx="0" ky="0" algn="b" rotWithShape="0" blurRad="10160" dist="10160" dir="13500000">
                  <a:srgbClr val="424242">
                    <a:alpha val="50000"/>
                  </a:srgbClr>
                </a:outerShdw>
              </a:effectLst>
            </a:endParaRPr>
          </a:p>
          <a:p>
            <a:pPr lvl="0" defTabSz="233679">
              <a:defRPr sz="1800">
                <a:solidFill>
                  <a:srgbClr val="000000"/>
                </a:solidFill>
                <a:effectLst/>
              </a:defRPr>
            </a:pPr>
            <a:r>
              <a:rPr sz="1680">
                <a:solidFill>
                  <a:srgbClr val="FFFCF2"/>
                </a:solidFill>
                <a:effectLst>
                  <a:outerShdw sx="100000" sy="100000" kx="0" ky="0" algn="b" rotWithShape="0" blurRad="10160" dist="10160" dir="13500000">
                    <a:srgbClr val="424242">
                      <a:alpha val="50000"/>
                    </a:srgbClr>
                  </a:outerShdw>
                </a:effectLst>
              </a:rPr>
              <a:t>Low point in Watterson's career.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5793" y="491515"/>
            <a:ext cx="12753213" cy="877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Apr 27 2004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Watterson moves to Cleveland Heights Ohio.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more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•◀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Feb 26 2014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February 26, 2014 Watterson publishes first comic since the end of Calvin and Hobbes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more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•◀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Apr 27 1958Apr 27 2014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Bill Watterson's Life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•◀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Apr 27 1976Apr 27 1980</a:t>
            </a:r>
            <a:endParaRPr sz="4200">
              <a:solidFill>
                <a:srgbClr val="FFFCF2"/>
              </a:solidFill>
              <a:effectLst>
                <a:outerShdw sx="100000" sy="100000" kx="0" ky="0" algn="b" rotWithShape="0" blurRad="25400" dist="25400" dir="13500000">
                  <a:srgbClr val="424242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Copperplate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rPr>
              <a:t>Low point in Watterson's career.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>
            <a:off x="2476500" y="914400"/>
            <a:ext cx="8051800" cy="6070600"/>
            <a:chOff x="-342900" y="-342900"/>
            <a:chExt cx="8051800" cy="6070600"/>
          </a:xfrm>
        </p:grpSpPr>
        <p:pic>
          <p:nvPicPr>
            <p:cNvPr id="43" name="IMG_0086.jpeg"/>
            <p:cNvPicPr/>
            <p:nvPr/>
          </p:nvPicPr>
          <p:blipFill>
            <a:blip r:embed="rId2">
              <a:extLst/>
            </a:blip>
            <a:srcRect l="0" t="1379" r="0" b="1379"/>
            <a:stretch>
              <a:fillRect/>
            </a:stretch>
          </p:blipFill>
          <p:spPr>
            <a:xfrm>
              <a:off x="0" y="0"/>
              <a:ext cx="7366000" cy="5372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42900" y="-342900"/>
              <a:ext cx="8051800" cy="6070600"/>
            </a:xfrm>
            <a:prstGeom prst="rect">
              <a:avLst/>
            </a:prstGeom>
            <a:effectLst/>
          </p:spPr>
        </p:pic>
      </p:grpSp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rPr>
              <a:t>Calvin and Hobbes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7435" y="5339001"/>
            <a:ext cx="10802058" cy="3808065"/>
          </a:xfrm>
          <a:prstGeom prst="rect">
            <a:avLst/>
          </a:prstGeom>
        </p:spPr>
      </p:pic>
      <p:sp>
        <p:nvSpPr>
          <p:cNvPr id="48" name="Shape 48"/>
          <p:cNvSpPr/>
          <p:nvPr>
            <p:ph type="title"/>
          </p:nvPr>
        </p:nvSpPr>
        <p:spPr>
          <a:xfrm>
            <a:off x="982064" y="835433"/>
            <a:ext cx="109728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First strip </a:t>
            </a:r>
          </a:p>
        </p:txBody>
      </p:sp>
      <p:sp>
        <p:nvSpPr>
          <p:cNvPr id="49" name="Shape 49"/>
          <p:cNvSpPr/>
          <p:nvPr/>
        </p:nvSpPr>
        <p:spPr>
          <a:xfrm>
            <a:off x="2694052" y="4521200"/>
            <a:ext cx="7548824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F6A5A"/>
                </a:solidFill>
              </a:rPr>
              <a:t>The first strip was released in 1987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473" y="3570552"/>
            <a:ext cx="10717165" cy="3716878"/>
          </a:xfrm>
          <a:prstGeom prst="rect">
            <a:avLst/>
          </a:prstGeom>
        </p:spPr>
      </p:pic>
      <p:pic>
        <p:nvPicPr>
          <p:cNvPr id="5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6874" y="377193"/>
            <a:ext cx="8825692" cy="3362047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G_0090.jpeg"/>
          <p:cNvPicPr/>
          <p:nvPr/>
        </p:nvPicPr>
        <p:blipFill>
          <a:blip r:embed="rId2">
            <a:extLst/>
          </a:blip>
          <a:srcRect l="0" t="0" r="0" b="420"/>
          <a:stretch>
            <a:fillRect/>
          </a:stretch>
        </p:blipFill>
        <p:spPr>
          <a:xfrm>
            <a:off x="1969095" y="-13595"/>
            <a:ext cx="9066466" cy="9780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G_01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0790" y="17650"/>
            <a:ext cx="9103220" cy="97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G_0111.png"/>
          <p:cNvPicPr/>
          <p:nvPr/>
        </p:nvPicPr>
        <p:blipFill>
          <a:blip r:embed="rId2">
            <a:extLst/>
          </a:blip>
          <a:srcRect l="0" t="3889" r="0" b="1034"/>
          <a:stretch>
            <a:fillRect/>
          </a:stretch>
        </p:blipFill>
        <p:spPr>
          <a:xfrm>
            <a:off x="2487811" y="-23218"/>
            <a:ext cx="8028982" cy="9799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